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5" Type="http://purl.oclc.org/ooxml/officeDocument/relationships/customProperties" Target="docProps/custom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080625" cy="7559675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62%"/>
    <p:restoredTop sz="94.66%"/>
  </p:normalViewPr>
  <p:slideViewPr>
    <p:cSldViewPr snapToGrid="0">
      <p:cViewPr varScale="1">
        <p:scale>
          <a:sx n="74" d="100"/>
          <a:sy n="74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handoutMaster" Target="handoutMasters/handoutMaster1.xml"/><Relationship Id="rId3" Type="http://purl.oclc.org/ooxml/officeDocument/relationships/slide" Target="slides/slide2.xml"/><Relationship Id="rId21" Type="http://purl.oclc.org/ooxml/officeDocument/relationships/theme" Target="theme/theme1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notesMaster" Target="notesMasters/notesMaster1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viewProps" Target="view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5" Type="http://purl.oclc.org/ooxml/officeDocument/relationships/slide" Target="slides/slide4.xml"/><Relationship Id="rId15" Type="http://purl.oclc.org/ooxml/officeDocument/relationships/slide" Target="slides/slide14.xml"/><Relationship Id="rId10" Type="http://purl.oclc.org/ooxml/officeDocument/relationships/slide" Target="slides/slide9.xml"/><Relationship Id="rId19" Type="http://purl.oclc.org/ooxml/officeDocument/relationships/presProps" Target="presProp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E10A58-4B52-4454-B3F8-03FF7565706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FDF41-CEC7-4907-861C-C705C5729032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B974E-FB0C-4F7D-AF74-3088AB95808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9F63-919B-46AA-A47F-3BA2CFBEE99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158885E-58C8-47D9-A92D-F447972909FB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7954100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86752-6469-4221-83A9-C6DBE5DCCD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5922B-2C70-4214-B943-58DDC68E038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E2428F-795E-4338-8C16-8E04863CBFE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F23EB-F003-4F7A-B924-D4F97B6A867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C39A9-93BC-4D4B-A362-8729DF5166E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8CDD4-9AD9-4ED0-8332-DAF317969B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03D92DB-1B79-4522-935B-886E1B0BA4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9589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%" g="0%" b="0%">
            <a:alpha val="0%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0FA6E-5A9C-4C0F-B5AF-39BB74DA5F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E2DDF00-AD14-4CA8-BA04-6AEF5AF70548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7DCFE-27AE-48CE-80EF-15E3B565BE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11AEE-8C14-4563-87BB-7A1C7C2BE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4AF88-65E1-4DD5-BD69-922D670ABF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6A9960-23A3-4513-9AC3-162271F14A89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03D39-44AE-469E-A45E-0F410A4792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A3D30-97DD-4893-87B3-C6BBB8FB4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E17AA-357D-4E85-9F3F-EE30C17274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07E346-6EEC-423B-AE1D-9C5C50F47AEB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CF839-F5AC-46CE-9605-A4C738C588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3A75A-8CCF-4428-BBCC-B3BE14C21C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8F0D4-5614-47B9-AB91-C8D85109A2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EDB5754-2097-486D-9FE6-1B4AB35E47F1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799D4-7FEA-4133-9FB0-0AA2F7708C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3E529-5F16-46CD-8BE3-421F28F510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3EEA6-0C5A-4E88-8873-F671A801A5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AEDBC90-5EED-4307-9F27-465D01650266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2874D-47C5-4F2C-90C7-F543556BAB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782166-832B-4C91-9D08-199D49D17D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9F64D-75D3-4988-9DA0-FD8F357B7C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CFBBB68-5B7C-4C31-8957-D8B439178E53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69618-BBCB-44D0-BDE7-29DCF4B84E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E752D-5607-40DB-9FB7-2B53237666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9D635-6040-413B-8AF3-C5983BB1E3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FEA7BF-B0E0-4F12-803B-708C5BEF8099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C8B97E-CDA9-4D73-8164-24C253B575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DF6B8-0F04-44C6-ABB4-7A9F2834AD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6A6B5-8A04-4DC1-A5F5-D767119FDE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809BD52-1BB7-4296-AB6F-8D970F2C4C24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5B6D9-7C6E-48D2-966F-D400D2C024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3E1DF-50A2-4BD1-88B2-ED13926FB8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B0524-3B52-4394-A8AF-FA2FD88EE6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1C35ED1-3BEB-42B7-85B0-CB548C6525C0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0804F-DE62-4380-9101-B07B1E29AB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87E5D-96DA-45E0-A60A-9E3773A75C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178DC-48B4-4FBB-8D9E-6F698198CF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BAA8D8-26A8-49BD-9C29-6AEF1BA522D3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B4F469-65A6-478E-804D-410CE937AE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66F3C-7A5A-4D2B-98FE-734F657C8A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95994-5374-4AB4-99B2-1E8B438E74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025EB77-D77E-4C90-9DA4-5A2E41C58B78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053D1A-9EA1-4F3F-99A1-C59701FF947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58126-ACC4-420F-9BAF-BBAB599B87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303B5-61D7-4CB7-A40B-7FDDC7E5A0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FC9442-EA5F-4B34-AFDD-DB2C6DF061A8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B57-B072-41FF-9F70-6D9D516B8E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53E1A2-6385-4291-A307-5C8C30A3CB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0FE4E-1FA9-4467-B7B8-63814C22578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FF79E9-5DC8-41A8-A85C-050F89AE7737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1A35E1-3074-4A4E-BB45-D7A112498A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56D28-0065-4EC4-92F0-92FAEFD28E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28241-C554-4DE7-A403-3FCDC07C00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A62C98E-CCEC-46C1-8E53-C3637D5C5882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EEA47-1710-4F62-9A5B-A1D7A6595D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64F03-CDB2-43B6-B97D-53E7F097A8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1B350-16BD-4C5F-BE22-944D1AF865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CF30C0-5122-4335-9770-28381C20D42D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B4C86-CB1E-4B21-8801-D095DE8697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82970-D5AC-4A2F-84B4-BAE11926DD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%"/>
                <a:lumOff val="40%"/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60D255-9B73-4983-8E7E-5E7964983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2742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%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%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CDC784-D663-46E1-907E-CC07D711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1180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%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%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CDC784-D663-46E1-907E-CC07D711380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1024313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%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%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CDC784-D663-46E1-907E-CC07D711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4487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%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%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CDC784-D663-46E1-907E-CC07D711380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%" dirty="0">
                <a:ln w="3175" cmpd="sng">
                  <a:noFill/>
                </a:ln>
                <a:solidFill>
                  <a:schemeClr val="accent1">
                    <a:lumMod val="60%"/>
                    <a:lumOff val="40%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895365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%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%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CDC784-D663-46E1-907E-CC07D711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66766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33FEA7-4836-4F91-AE99-31E750176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48332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2FBC51-D0FF-4BE1-AE7E-F2EAA89E9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62989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B274F0-2AC9-44AF-BCA4-7BBAE5C51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727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%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%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DF8B45-C240-4115-9081-764E89C99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8544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ACCABB-21AC-42E9-BA99-BC95BBE66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78599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F880E2-9449-4422-B98B-2819A2404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15150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45A365-687F-4172-9AA1-AFA8D6785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78516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7597EF-E88F-4374-A2C7-3F9CB053E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266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C08463-6157-4710-96F7-FEADDF84C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70073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4D2DB1-91A7-4F10-A73F-6C530AE34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3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theme" Target="../theme/theme1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49534" y="6802687"/>
            <a:ext cx="184731" cy="703013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spAutoFit/>
          </a:bodyPr>
          <a:lstStyle>
            <a:lvl1pPr algn="l">
              <a:defRPr sz="992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%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%"/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%"/>
                <a:lumOff val="40%"/>
                <a:alpha val="7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%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ABCDC784-D663-46E1-907E-CC07D711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9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503972" rtl="0" eaLnBrk="1" latinLnBrk="0" hangingPunct="1">
        <a:spcBef>
          <a:spcPct val="0%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984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764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543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323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323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323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323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323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%"/>
        <a:buFont typeface="Wingdings 3" charset="2"/>
        <a:buChar char=""/>
        <a:defRPr sz="1323" kern="1200">
          <a:solidFill>
            <a:schemeClr val="tx1">
              <a:lumMod val="75%"/>
              <a:lumOff val="25%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purl.oclc.org/ooxml/officeDocument/relationships/audio" Target="../media/media1.m4a"/><Relationship Id="rId1" Type="http://schemas.microsoft.com/office/2007/relationships/media" Target="../media/media1.m4a"/><Relationship Id="rId5" Type="http://purl.oclc.org/ooxml/officeDocument/relationships/image" Target="../media/image1.png"/><Relationship Id="rId4" Type="http://purl.oclc.org/ooxml/officeDocument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0.m4a"/><Relationship Id="rId1" Type="http://schemas.microsoft.com/office/2007/relationships/media" Target="../media/media10.m4a"/><Relationship Id="rId6" Type="http://purl.oclc.org/ooxml/officeDocument/relationships/image" Target="../media/image1.png"/><Relationship Id="rId5" Type="http://purl.oclc.org/ooxml/officeDocument/relationships/image" Target="../media/image2.png"/><Relationship Id="rId4" Type="http://purl.oclc.org/ooxml/officeDocument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1.m4a"/><Relationship Id="rId1" Type="http://schemas.microsoft.com/office/2007/relationships/media" Target="../media/media11.m4a"/><Relationship Id="rId6" Type="http://purl.oclc.org/ooxml/officeDocument/relationships/image" Target="../media/image1.png"/><Relationship Id="rId5" Type="http://purl.oclc.org/ooxml/officeDocument/relationships/image" Target="../media/image3.png"/><Relationship Id="rId4" Type="http://purl.oclc.org/ooxml/officeDocument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2.m4a"/><Relationship Id="rId1" Type="http://schemas.microsoft.com/office/2007/relationships/media" Target="../media/media12.m4a"/><Relationship Id="rId6" Type="http://purl.oclc.org/ooxml/officeDocument/relationships/image" Target="../media/image1.png"/><Relationship Id="rId5" Type="http://purl.oclc.org/ooxml/officeDocument/relationships/image" Target="../media/image4.png"/><Relationship Id="rId4" Type="http://purl.oclc.org/ooxml/officeDocument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13.m4a"/><Relationship Id="rId1" Type="http://schemas.microsoft.com/office/2007/relationships/media" Target="../media/media13.m4a"/><Relationship Id="rId6" Type="http://purl.oclc.org/ooxml/officeDocument/relationships/image" Target="../media/image1.png"/><Relationship Id="rId5" Type="http://purl.oclc.org/ooxml/officeDocument/relationships/image" Target="../media/image5.png"/><Relationship Id="rId4" Type="http://purl.oclc.org/ooxml/officeDocument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audio" Target="../media/media14.m4a"/><Relationship Id="rId1" Type="http://schemas.microsoft.com/office/2007/relationships/media" Target="../media/media14.m4a"/><Relationship Id="rId5" Type="http://purl.oclc.org/ooxml/officeDocument/relationships/image" Target="../media/image1.png"/><Relationship Id="rId4" Type="http://purl.oclc.org/ooxml/officeDocument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audio" Target="../media/media15.m4a"/><Relationship Id="rId1" Type="http://schemas.microsoft.com/office/2007/relationships/media" Target="../media/media15.m4a"/><Relationship Id="rId5" Type="http://purl.oclc.org/ooxml/officeDocument/relationships/image" Target="../media/image1.png"/><Relationship Id="rId4" Type="http://purl.oclc.org/ooxml/officeDocument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audio" Target="../media/media2.m4a"/><Relationship Id="rId1" Type="http://schemas.microsoft.com/office/2007/relationships/media" Target="../media/media2.m4a"/><Relationship Id="rId5" Type="http://purl.oclc.org/ooxml/officeDocument/relationships/image" Target="../media/image1.png"/><Relationship Id="rId4" Type="http://purl.oclc.org/ooxml/officeDocument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audio" Target="../media/media3.m4a"/><Relationship Id="rId1" Type="http://schemas.microsoft.com/office/2007/relationships/media" Target="../media/media3.m4a"/><Relationship Id="rId5" Type="http://purl.oclc.org/ooxml/officeDocument/relationships/image" Target="../media/image1.png"/><Relationship Id="rId4" Type="http://purl.oclc.org/ooxml/officeDocument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audio" Target="../media/media4.m4a"/><Relationship Id="rId1" Type="http://schemas.microsoft.com/office/2007/relationships/media" Target="../media/media4.m4a"/><Relationship Id="rId5" Type="http://purl.oclc.org/ooxml/officeDocument/relationships/image" Target="../media/image1.png"/><Relationship Id="rId4" Type="http://purl.oclc.org/ooxml/officeDocument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audio" Target="../media/media5.m4a"/><Relationship Id="rId1" Type="http://schemas.microsoft.com/office/2007/relationships/media" Target="../media/media5.m4a"/><Relationship Id="rId5" Type="http://purl.oclc.org/ooxml/officeDocument/relationships/image" Target="../media/image1.png"/><Relationship Id="rId4" Type="http://purl.oclc.org/ooxml/officeDocument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audio" Target="../media/media6.m4a"/><Relationship Id="rId1" Type="http://schemas.microsoft.com/office/2007/relationships/media" Target="../media/media6.m4a"/><Relationship Id="rId5" Type="http://purl.oclc.org/ooxml/officeDocument/relationships/image" Target="../media/image1.png"/><Relationship Id="rId4" Type="http://purl.oclc.org/ooxml/officeDocument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audio" Target="../media/media7.m4a"/><Relationship Id="rId1" Type="http://schemas.microsoft.com/office/2007/relationships/media" Target="../media/media7.m4a"/><Relationship Id="rId5" Type="http://purl.oclc.org/ooxml/officeDocument/relationships/image" Target="../media/image1.png"/><Relationship Id="rId4" Type="http://purl.oclc.org/ooxml/officeDocument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2.xml"/><Relationship Id="rId2" Type="http://purl.oclc.org/ooxml/officeDocument/relationships/audio" Target="../media/media8.m4a"/><Relationship Id="rId1" Type="http://schemas.microsoft.com/office/2007/relationships/media" Target="../media/media8.m4a"/><Relationship Id="rId5" Type="http://purl.oclc.org/ooxml/officeDocument/relationships/image" Target="../media/image1.png"/><Relationship Id="rId4" Type="http://purl.oclc.org/ooxml/officeDocument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7.xml"/><Relationship Id="rId2" Type="http://purl.oclc.org/ooxml/officeDocument/relationships/audio" Target="../media/media9.m4a"/><Relationship Id="rId1" Type="http://schemas.microsoft.com/office/2007/relationships/media" Target="../media/media9.m4a"/><Relationship Id="rId5" Type="http://purl.oclc.org/ooxml/officeDocument/relationships/image" Target="../media/image1.png"/><Relationship Id="rId4" Type="http://purl.oclc.org/ooxml/officeDocument/relationships/notesSlide" Target="../notesSlides/notesSlide9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ED543-B589-439C-9B00-1CBDF373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9534" y="7108027"/>
            <a:ext cx="184731" cy="397673"/>
          </a:xfrm>
        </p:spPr>
        <p:txBody>
          <a:bodyPr wrap="none" anchor="b" anchorCtr="1">
            <a:spAutoFit/>
          </a:bodyPr>
          <a:lstStyle/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4CEBBD-3C35-4FA9-87AD-167599767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NFL Draft</a:t>
            </a:r>
            <a:br>
              <a:rPr lang="en-US" dirty="0"/>
            </a:br>
            <a:r>
              <a:rPr lang="en-US" dirty="0"/>
              <a:t>Linear Regression Analysis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346CC61-2D31-411B-9B2C-24DA5556D5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 lvl="0" algn="ctr"/>
            <a:r>
              <a:rPr lang="en-US" dirty="0"/>
              <a:t>Samuel Haley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B53CD7F-4231-4FAE-8C65-96F5FAF44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51"/>
    </mc:Choice>
    <mc:Fallback>
      <p:transition spd="slow" advTm="12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802E-C8F5-46E9-88A0-6F8E85C3F2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25512" y="128450"/>
            <a:ext cx="8229600" cy="824050"/>
          </a:xfrm>
        </p:spPr>
        <p:txBody>
          <a:bodyPr/>
          <a:lstStyle/>
          <a:p>
            <a:pPr lvl="0"/>
            <a:r>
              <a:rPr lang="en-US" dirty="0"/>
              <a:t>RB Results – Factor Analysis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9290E37-606C-47D9-A81C-096F84544E1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>
            <a:lum/>
            <a:alphaModFix/>
          </a:blip>
          <a:srcRect r="32.432%"/>
          <a:stretch>
            <a:fillRect/>
          </a:stretch>
        </p:blipFill>
        <p:spPr>
          <a:xfrm>
            <a:off x="0" y="1006475"/>
            <a:ext cx="5767388" cy="6553200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36CC00-E861-4CAD-AFCB-CC9163155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27292"/>
              </p:ext>
            </p:extLst>
          </p:nvPr>
        </p:nvGraphicFramePr>
        <p:xfrm>
          <a:off x="5901217" y="1025814"/>
          <a:ext cx="3816359" cy="6414359"/>
        </p:xfrm>
        <a:graphic>
          <a:graphicData uri="http://purl.oclc.org/ooxml/drawingml/table">
            <a:tbl>
              <a:tblPr firstRow="1" bandRow="1"/>
              <a:tblGrid>
                <a:gridCol w="461879">
                  <a:extLst>
                    <a:ext uri="{9D8B030D-6E8A-4147-A177-3AD203B41FA5}">
                      <a16:colId xmlns:a16="http://schemas.microsoft.com/office/drawing/2014/main" val="683458714"/>
                    </a:ext>
                  </a:extLst>
                </a:gridCol>
                <a:gridCol w="2233800">
                  <a:extLst>
                    <a:ext uri="{9D8B030D-6E8A-4147-A177-3AD203B41FA5}">
                      <a16:colId xmlns:a16="http://schemas.microsoft.com/office/drawing/2014/main" val="3776685950"/>
                    </a:ext>
                  </a:extLst>
                </a:gridCol>
                <a:gridCol w="1120680">
                  <a:extLst>
                    <a:ext uri="{9D8B030D-6E8A-4147-A177-3AD203B41FA5}">
                      <a16:colId xmlns:a16="http://schemas.microsoft.com/office/drawing/2014/main" val="131525763"/>
                    </a:ext>
                  </a:extLst>
                </a:gridCol>
              </a:tblGrid>
              <a:tr h="537120">
                <a:tc gridSpan="3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Factor Interpretation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261416"/>
                  </a:ext>
                </a:extLst>
              </a:tr>
              <a:tr h="537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6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Interpretation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Reduce?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58457"/>
                  </a:ext>
                </a:extLst>
              </a:tr>
              <a:tr h="87551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F1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Rushing Production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1897"/>
                  </a:ext>
                </a:extLst>
              </a:tr>
              <a:tr h="5371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F2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Team Success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602923"/>
                  </a:ext>
                </a:extLst>
              </a:tr>
              <a:tr h="5371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F3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Receiving Production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90410"/>
                  </a:ext>
                </a:extLst>
              </a:tr>
              <a:tr h="5371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F4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Experience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297580"/>
                  </a:ext>
                </a:extLst>
              </a:tr>
              <a:tr h="5371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F5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Rushing Efficiency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686453"/>
                  </a:ext>
                </a:extLst>
              </a:tr>
              <a:tr h="5371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F6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Receiving Efficiency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069024"/>
                  </a:ext>
                </a:extLst>
              </a:tr>
              <a:tr h="5371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F7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Lesser Conferences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60570"/>
                  </a:ext>
                </a:extLst>
              </a:tr>
              <a:tr h="5371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F8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Speed / Power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198343"/>
                  </a:ext>
                </a:extLst>
              </a:tr>
              <a:tr h="53676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F9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6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361855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31AEF8-932D-45C6-8DB8-AFADB9C7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8AE02E7-96EA-45AF-8BD1-BAC603711A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497"/>
    </mc:Choice>
    <mc:Fallback>
      <p:transition spd="slow" advTm="309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F178-3E73-4AF4-92DD-1C4EBB3086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25512" y="256454"/>
            <a:ext cx="8229600" cy="8229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RB Results – Linear Regression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A85CA1D-6252-4E63-926F-D51364CEBED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9880" y="1280159"/>
            <a:ext cx="5447880" cy="6126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30359D-FE6A-4EEF-B9E7-0A51F295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2E0D1-118F-45E7-8114-C21D83404C33}"/>
              </a:ext>
            </a:extLst>
          </p:cNvPr>
          <p:cNvSpPr txBox="1"/>
          <p:nvPr/>
        </p:nvSpPr>
        <p:spPr>
          <a:xfrm>
            <a:off x="5567760" y="1279525"/>
            <a:ext cx="43929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hangingPunct="0"/>
            <a:r>
              <a:rPr lang="en-US" sz="1600" dirty="0">
                <a:ea typeface="Noto Sans CJK SC Regular" pitchFamily="2"/>
                <a:cs typeface="FreeSans" pitchFamily="2"/>
              </a:rPr>
              <a:t>Discussion Points and Interpretations:</a:t>
            </a:r>
          </a:p>
          <a:p>
            <a:pPr lvl="0" hangingPunct="0"/>
            <a:endParaRPr lang="en-US" sz="1600" dirty="0">
              <a:ea typeface="Noto Sans CJK SC Regular" pitchFamily="2"/>
              <a:cs typeface="FreeSans" pitchFamily="2"/>
            </a:endParaRP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Performed slightly better than the receiver regression model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Rushing attempts per game</a:t>
            </a:r>
          </a:p>
          <a:p>
            <a:pPr marL="742950" lvl="2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Strongest association of all variables</a:t>
            </a:r>
          </a:p>
          <a:p>
            <a:pPr marL="742950" lvl="2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High correlation with rushing yards per game</a:t>
            </a:r>
          </a:p>
          <a:p>
            <a:pPr marL="742950" lvl="2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Rush yards per attempt is also highly associated with pick</a:t>
            </a:r>
          </a:p>
          <a:p>
            <a:pPr marL="742950" lvl="2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Total games is not significant</a:t>
            </a:r>
          </a:p>
          <a:p>
            <a:pPr marL="742950" lvl="2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Indicator of rushing production rather than experience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Touchdowns not as important as attempts / yardage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Receiving production is not significant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40 yard dash time</a:t>
            </a:r>
          </a:p>
          <a:p>
            <a:pPr marL="742950" lvl="2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Second highest association with pick and highest among all combine statistics</a:t>
            </a:r>
          </a:p>
          <a:p>
            <a:pPr marL="742950" lvl="2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Coefficient is negative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ACC and SEC are best conferences</a:t>
            </a:r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D0E129B-3411-4561-8DF1-9D3045167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372"/>
    </mc:Choice>
    <mc:Fallback>
      <p:transition spd="slow" advTm="258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4507-38FA-4913-BACD-11DD957980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25512" y="220027"/>
            <a:ext cx="8229600" cy="822960"/>
          </a:xfrm>
        </p:spPr>
        <p:txBody>
          <a:bodyPr/>
          <a:lstStyle/>
          <a:p>
            <a:pPr lvl="0"/>
            <a:r>
              <a:rPr lang="en-US" dirty="0"/>
              <a:t>WR Results – Factor Analysis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92A7302-1399-440B-A13F-AE9BA7E4130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>
            <a:lum/>
            <a:alphaModFix/>
          </a:blip>
          <a:srcRect r="34.653%"/>
          <a:stretch>
            <a:fillRect/>
          </a:stretch>
        </p:blipFill>
        <p:spPr>
          <a:xfrm>
            <a:off x="0" y="1096964"/>
            <a:ext cx="6035675" cy="6462712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16ABA5-6CBB-4658-BC4E-AC3549DDE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22787"/>
              </p:ext>
            </p:extLst>
          </p:nvPr>
        </p:nvGraphicFramePr>
        <p:xfrm>
          <a:off x="6152760" y="1096963"/>
          <a:ext cx="3816359" cy="6395719"/>
        </p:xfrm>
        <a:graphic>
          <a:graphicData uri="http://purl.oclc.org/ooxml/drawingml/table">
            <a:tbl>
              <a:tblPr firstRow="1" bandRow="1"/>
              <a:tblGrid>
                <a:gridCol w="461879">
                  <a:extLst>
                    <a:ext uri="{9D8B030D-6E8A-4147-A177-3AD203B41FA5}">
                      <a16:colId xmlns:a16="http://schemas.microsoft.com/office/drawing/2014/main" val="2385830625"/>
                    </a:ext>
                  </a:extLst>
                </a:gridCol>
                <a:gridCol w="2233800">
                  <a:extLst>
                    <a:ext uri="{9D8B030D-6E8A-4147-A177-3AD203B41FA5}">
                      <a16:colId xmlns:a16="http://schemas.microsoft.com/office/drawing/2014/main" val="716078410"/>
                    </a:ext>
                  </a:extLst>
                </a:gridCol>
                <a:gridCol w="1120680">
                  <a:extLst>
                    <a:ext uri="{9D8B030D-6E8A-4147-A177-3AD203B41FA5}">
                      <a16:colId xmlns:a16="http://schemas.microsoft.com/office/drawing/2014/main" val="435027555"/>
                    </a:ext>
                  </a:extLst>
                </a:gridCol>
              </a:tblGrid>
              <a:tr h="550311">
                <a:tc gridSpan="3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Factor Interpretation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82010"/>
                  </a:ext>
                </a:extLst>
              </a:tr>
              <a:tr h="550311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Interpretation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Reduce?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33248"/>
                  </a:ext>
                </a:extLst>
              </a:tr>
              <a:tr h="896747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F1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Receiving Production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641545"/>
                  </a:ext>
                </a:extLst>
              </a:tr>
              <a:tr h="5503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F2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Team Success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48445"/>
                  </a:ext>
                </a:extLst>
              </a:tr>
              <a:tr h="5503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F3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Experience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86142"/>
                  </a:ext>
                </a:extLst>
              </a:tr>
              <a:tr h="5503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F4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Receiving Efficiency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8196"/>
                  </a:ext>
                </a:extLst>
              </a:tr>
              <a:tr h="5503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F5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Stronger Conferences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67604"/>
                  </a:ext>
                </a:extLst>
              </a:tr>
              <a:tr h="5503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F6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Speed / Power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611114"/>
                  </a:ext>
                </a:extLst>
              </a:tr>
              <a:tr h="5503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F7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Size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93086"/>
                  </a:ext>
                </a:extLst>
              </a:tr>
              <a:tr h="550311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F8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From SEC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75755"/>
                  </a:ext>
                </a:extLst>
              </a:tr>
              <a:tr h="546173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F9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College Team Scoring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N</a:t>
                      </a:r>
                    </a:p>
                  </a:txBody>
                  <a:tcPr>
                    <a:solidFill>
                      <a:schemeClr val="bg1">
                        <a:lumMod val="65%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36588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FABBAC-82EE-4DED-AACA-7B05F551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1DE8F95-9171-4E78-8595-91629531F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96"/>
    </mc:Choice>
    <mc:Fallback>
      <p:transition spd="slow" advTm="197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9248-C412-4965-B9F6-6341E1A8B9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25512" y="256454"/>
            <a:ext cx="8229600" cy="8229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WR Results – Linear Regression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C089D2A-393A-478C-A663-529A02DF671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00" y="1280159"/>
            <a:ext cx="5654879" cy="6126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BAE6D4-47C3-46BC-9A6F-100EDF11A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6A0194-B024-4CE4-89ED-B5F520DD962F}"/>
              </a:ext>
            </a:extLst>
          </p:cNvPr>
          <p:cNvSpPr txBox="1"/>
          <p:nvPr/>
        </p:nvSpPr>
        <p:spPr>
          <a:xfrm>
            <a:off x="5669280" y="1279525"/>
            <a:ext cx="39423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hangingPunct="0"/>
            <a:r>
              <a:rPr lang="en-US" sz="1600" dirty="0">
                <a:ea typeface="Noto Sans CJK SC Regular" pitchFamily="2"/>
                <a:cs typeface="FreeSans" pitchFamily="2"/>
              </a:rPr>
              <a:t>Discussion Points and Interpretations:</a:t>
            </a:r>
          </a:p>
          <a:p>
            <a:pPr lvl="0" hangingPunct="0"/>
            <a:endParaRPr lang="en-US" sz="1600" dirty="0">
              <a:ea typeface="Noto Sans CJK SC Regular" pitchFamily="2"/>
              <a:cs typeface="FreeSans" pitchFamily="2"/>
            </a:endParaRP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Performed slightly worse than the RBs regression model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40 yard dash time has the highest association with pick of all variables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Touchdowns are the most important individual statistic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Height is not associated with pick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Team offensive </a:t>
            </a:r>
            <a:r>
              <a:rPr lang="en-US" sz="1600" dirty="0" err="1">
                <a:ea typeface="Noto Sans CJK SC Regular" pitchFamily="2"/>
                <a:cs typeface="FreeSans" pitchFamily="2"/>
              </a:rPr>
              <a:t>ppg</a:t>
            </a:r>
            <a:r>
              <a:rPr lang="en-US" sz="1600" dirty="0">
                <a:ea typeface="Noto Sans CJK SC Regular" pitchFamily="2"/>
                <a:cs typeface="FreeSans" pitchFamily="2"/>
              </a:rPr>
              <a:t> is negatively associated with pick</a:t>
            </a: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sz="1600" dirty="0">
                <a:ea typeface="Noto Sans CJK SC Regular" pitchFamily="2"/>
                <a:cs typeface="FreeSans" pitchFamily="2"/>
              </a:rPr>
              <a:t>Big Ten is the best conference for receivers and the only conference that’s significant at the 90% level</a:t>
            </a:r>
          </a:p>
          <a:p>
            <a:endParaRPr lang="en-US" sz="16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E08EDC5-A0BC-4440-98BA-5D998BB3E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72"/>
    </mc:Choice>
    <mc:Fallback>
      <p:transition spd="slow" advTm="198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BEB7-3DED-431F-9D7F-688701CA10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Conclusion – Overall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E12A-92F3-4960-8097-C963710347D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SzPct val="45%"/>
              <a:buFont typeface="StarSymbol"/>
              <a:buChar char="●"/>
            </a:pPr>
            <a:r>
              <a:rPr lang="en-US" sz="1600" dirty="0"/>
              <a:t>Answering the main research question: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For RBs college rushing attempts per game and 40 yard dash time contribute most significantly to draft position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For WRs 40 yard dash time and college receiving touchdowns per game contribute most significantly to draft position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sz="1600" dirty="0"/>
              <a:t>Other findings: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40 yard dash is the most important combine statistic for draft selection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College production and efficiency are important factors for getting drafted high; college experience is not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Team success is an important factor for draft selection although team offensive success is not necessarily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Players from the ACC, SEC and Big Ten conferences are drafted higher than players from other conferences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6F23C-5CE2-415B-A60B-C3C84953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F79DAEE-C19F-4074-B448-5E688B4F8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28"/>
    </mc:Choice>
    <mc:Fallback>
      <p:transition spd="slow" advTm="137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CE26-E294-44F3-BDFE-392F2739837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Conclusion - RB vs WR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868E-3D14-4501-B8D6-D35D9096085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%"/>
              <a:buFont typeface="StarSymbol"/>
              <a:buChar char="●"/>
            </a:pPr>
            <a:r>
              <a:rPr lang="en-US" dirty="0"/>
              <a:t>Yardage is more important for RBs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dirty="0"/>
              <a:t>Touchdowns are more important for WRs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dirty="0"/>
              <a:t>Team success and strength of schedule is more important for WRs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dirty="0"/>
              <a:t>Offensive points per game is positively associated to draft score for RBs, but negatively associated for WRs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dirty="0"/>
              <a:t>Agility drills (three cone and shuttle) are more important for running backs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dirty="0"/>
              <a:t>RBs from the ACC and SEC are favored, while WRs from the Big Ten are favored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C83D6-F4C2-456D-93E9-1F461652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FF3607E-ED2C-4468-BC9F-A28ABD76D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40"/>
    </mc:Choice>
    <mc:Fallback>
      <p:transition spd="slow" advTm="6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CD13-F9A7-42C0-813E-1460181729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D1CAF-00A3-4683-82A5-17796F10E5C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SzPct val="45%"/>
              <a:buFont typeface="StarSymbol"/>
              <a:buChar char="●"/>
            </a:pPr>
            <a:r>
              <a:rPr lang="en-US" sz="2800" dirty="0"/>
              <a:t>Research Question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sz="2800" dirty="0"/>
              <a:t>Data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sz="2800" dirty="0"/>
              <a:t>Methodology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sz="2800" dirty="0"/>
              <a:t>Results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sz="2800" dirty="0"/>
              <a:t>Conclusion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B1E5A-F695-4E07-ADC1-5D850469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8B18AF5-39BB-44EE-97C5-89B702E2E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0"/>
    </mc:Choice>
    <mc:Fallback>
      <p:transition spd="slow" advTm="24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DF8B-4494-413F-A142-4CE9A0AD98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AC341-9281-4D8E-9378-8535C7463C4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SzPct val="45%"/>
              <a:buFont typeface="StarSymbol"/>
              <a:buChar char="●"/>
            </a:pPr>
            <a:r>
              <a:rPr lang="en-US" sz="2400" dirty="0"/>
              <a:t>What factors contribute most significantly to where Running Backs (RBs) and Wide Receivers (WRs) are selected in the NFL draft?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AA656-8129-4FCE-A22C-E1474482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B5FC6C-18FC-4177-8FBB-6E84E50BE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99"/>
    </mc:Choice>
    <mc:Fallback>
      <p:transition spd="slow" advTm="15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5DC8-0A67-4722-9B5A-6FBCBB0ADF9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2DBBA-8C38-4138-A8A4-349CB5FD0EE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SzPct val="45%"/>
              <a:buFont typeface="StarSymbol"/>
              <a:buChar char="●"/>
            </a:pPr>
            <a:r>
              <a:rPr lang="en-US" sz="1800" dirty="0"/>
              <a:t>Two datasets: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Players drafted in the 2000 – 2018 NFL Drafts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Team standings and results from the 1999 – 2017 Division I college football seasons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sz="1800" dirty="0"/>
              <a:t>Variable Categories: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Draft Result (pick number)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NFL Draft Combine Information (height, weight, 40 yard dash time, etc.)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Individual College Statistics (games played, yards, touchdowns, etc.)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Team College Statistics (conference, record, ranking)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C2F02-6BFB-45D0-89AD-25C14782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72EA0B0-B491-4956-9048-170036724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04"/>
    </mc:Choice>
    <mc:Fallback>
      <p:transition spd="slow" advTm="81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66D2-A8BA-4B59-8D15-EF717F53DDE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Methodology – Analysis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F378D-1B9C-47E0-AC8D-9D666BDAF93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fontScale="92.5%"/>
          </a:bodyPr>
          <a:lstStyle/>
          <a:p>
            <a:pPr lvl="0">
              <a:buSzPct val="100%"/>
              <a:buAutoNum type="arabicParenR"/>
            </a:pPr>
            <a:r>
              <a:rPr lang="en-US" dirty="0"/>
              <a:t> Transform rank variables and encode categorical variables</a:t>
            </a:r>
          </a:p>
          <a:p>
            <a:pPr lvl="0">
              <a:buSzPct val="100%"/>
              <a:buAutoNum type="arabicParenR"/>
            </a:pPr>
            <a:r>
              <a:rPr lang="en-US" dirty="0"/>
              <a:t> Combine draft results and individual statistics dataset with team results dataset from the year prior</a:t>
            </a:r>
          </a:p>
          <a:p>
            <a:pPr lvl="0">
              <a:buSzPct val="100%"/>
              <a:buAutoNum type="arabicParenR"/>
            </a:pPr>
            <a:r>
              <a:rPr lang="en-US" dirty="0"/>
              <a:t> Split players into groups based upon position (RBs, WRs)</a:t>
            </a:r>
          </a:p>
          <a:p>
            <a:pPr lvl="0">
              <a:buSzPct val="100%"/>
              <a:buAutoNum type="arabicParenR"/>
            </a:pPr>
            <a:r>
              <a:rPr lang="en-US" dirty="0"/>
              <a:t> Select and normalize variables within each position group</a:t>
            </a:r>
          </a:p>
          <a:p>
            <a:pPr lvl="0">
              <a:buSzPct val="100%"/>
              <a:buAutoNum type="arabicParenR"/>
            </a:pPr>
            <a:r>
              <a:rPr lang="en-US" dirty="0"/>
              <a:t> Perform principal component analysis per position to determine number of factors to utilize in subsequent factor analysis</a:t>
            </a:r>
          </a:p>
          <a:p>
            <a:pPr lvl="0">
              <a:buSzPct val="100%"/>
              <a:buAutoNum type="arabicParenR"/>
            </a:pPr>
            <a:r>
              <a:rPr lang="en-US" dirty="0"/>
              <a:t> Perform factor analysis per position to identify correlated variables and identify underlying factors</a:t>
            </a:r>
          </a:p>
          <a:p>
            <a:pPr lvl="0">
              <a:buSzPct val="100%"/>
              <a:buAutoNum type="arabicParenR"/>
            </a:pPr>
            <a:r>
              <a:rPr lang="en-US" dirty="0"/>
              <a:t> Perform linear regression per position to identify variables that contribute most significantly to draft position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F1BAF-FC99-4363-8704-445E49148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36175BA-EB43-46E1-BAEC-4D7AEB615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55"/>
    </mc:Choice>
    <mc:Fallback>
      <p:transition spd="slow" advTm="83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FA9-D49E-49C9-9659-EC844A916DF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Methodology – Transforming Rank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3DA42-7F42-4040-AE48-3D3975078CD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2041" y="2381651"/>
            <a:ext cx="7640686" cy="4277834"/>
          </a:xfrm>
        </p:spPr>
        <p:txBody>
          <a:bodyPr>
            <a:noAutofit/>
          </a:bodyPr>
          <a:lstStyle/>
          <a:p>
            <a:pPr lvl="0">
              <a:buSzPct val="45%"/>
              <a:buFont typeface="StarSymbol"/>
              <a:buChar char="●"/>
            </a:pPr>
            <a:r>
              <a:rPr lang="en-US" sz="1600" dirty="0"/>
              <a:t>Problem: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Two variables in the data were ranks from 1 to N:</a:t>
            </a:r>
          </a:p>
          <a:p>
            <a:pPr lvl="2" hangingPunct="0">
              <a:spcBef>
                <a:spcPts val="1417"/>
              </a:spcBef>
              <a:buSzPct val="45%"/>
              <a:buFont typeface="StarSymbol"/>
              <a:buChar char="●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Draft pick - the dependent variable for the linear regression model</a:t>
            </a:r>
          </a:p>
          <a:p>
            <a:pPr lvl="2" hangingPunct="0">
              <a:spcBef>
                <a:spcPts val="1417"/>
              </a:spcBef>
              <a:buSzPct val="45%"/>
              <a:buFont typeface="StarSymbol"/>
              <a:buChar char="●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AP Rank – the end of year rank of a player’s college team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These variables were uniformly distributed which violates linear regression’s assumption that all variables are normally distributed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sz="1600" dirty="0"/>
              <a:t>Solution: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Convert ranks into a normally distributed variable by calculating the area to the left of the curve and computing the standard normal distribution’s inverse CDF of that value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Inverse CDF((N + 1 – pick) / (N + 1))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600" dirty="0">
                <a:highlight>
                  <a:scrgbClr r="0%" g="0%" b="0%">
                    <a:alpha val="0%"/>
                  </a:scrgbClr>
                </a:highlight>
              </a:rPr>
              <a:t>This also had the effect of converting low ranks to high values making linear regression results easier to interpret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5C206-FCAB-4FA0-A437-E8B2E368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0B5E12A-18F1-4510-91C9-E4D1DA4EF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62"/>
    </mc:Choice>
    <mc:Fallback>
      <p:transition spd="slow" advTm="120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2A1D-6716-4C95-8229-6F946F7200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Methodology – Encoding Categorical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E0E28-53D8-4766-AB85-8C4E80E5FC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2041" y="2381651"/>
            <a:ext cx="7567950" cy="4277834"/>
          </a:xfrm>
        </p:spPr>
        <p:txBody>
          <a:bodyPr>
            <a:noAutofit/>
          </a:bodyPr>
          <a:lstStyle/>
          <a:p>
            <a:pPr lvl="0">
              <a:buSzPct val="45%"/>
              <a:buFont typeface="StarSymbol"/>
              <a:buChar char="●"/>
            </a:pPr>
            <a:r>
              <a:rPr lang="en-US" sz="1800" dirty="0"/>
              <a:t>Problem: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Drafted player’s college conference could provide valuable information to the linear regression model, however it was initially provided as categorical variable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sz="1800" dirty="0"/>
              <a:t>Solution: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“One Hot” encode conference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All division I conferences with 50 or more players drafted were encoded as variables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1800" dirty="0">
                <a:highlight>
                  <a:scrgbClr r="0%" g="0%" b="0%">
                    <a:alpha val="0%"/>
                  </a:scrgbClr>
                </a:highlight>
              </a:rPr>
              <a:t>Remaining division I conferences and non division I players were given a conference of “Other”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DF713-3603-4DAB-AF5F-FD48F431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FAA6200-899C-40CC-9EBE-DB08A98E8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98"/>
    </mc:Choice>
    <mc:Fallback>
      <p:transition spd="slow" advTm="71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0307-0ED6-44FE-AD80-EA6B3ECFD3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Methodology – Normalizing Individual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07CE3-8264-4B8F-B7FB-25761E5823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2041" y="2381651"/>
            <a:ext cx="7682250" cy="4277834"/>
          </a:xfrm>
        </p:spPr>
        <p:txBody>
          <a:bodyPr>
            <a:noAutofit/>
          </a:bodyPr>
          <a:lstStyle/>
          <a:p>
            <a:pPr lvl="0">
              <a:buSzPct val="45%"/>
              <a:buFont typeface="StarSymbol"/>
              <a:buChar char="●"/>
            </a:pPr>
            <a:r>
              <a:rPr lang="en-US" sz="2000" dirty="0"/>
              <a:t>Problem: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2000" dirty="0">
                <a:highlight>
                  <a:scrgbClr r="0%" g="0%" b="0%">
                    <a:alpha val="0%"/>
                  </a:scrgbClr>
                </a:highlight>
              </a:rPr>
              <a:t>Individual college statistics were aggregated over their college careers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2000" dirty="0">
                <a:highlight>
                  <a:scrgbClr r="0%" g="0%" b="0%">
                    <a:alpha val="0%"/>
                  </a:scrgbClr>
                </a:highlight>
              </a:rPr>
              <a:t>This reduced the ability of the linear regression model to differentiate dominance and efficiency from experience</a:t>
            </a:r>
          </a:p>
          <a:p>
            <a:pPr lvl="0">
              <a:buSzPct val="45%"/>
              <a:buFont typeface="StarSymbol"/>
              <a:buChar char="●"/>
            </a:pPr>
            <a:r>
              <a:rPr lang="en-US" sz="2000" dirty="0"/>
              <a:t>Solution: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2000" dirty="0">
                <a:highlight>
                  <a:scrgbClr r="0%" g="0%" b="0%">
                    <a:alpha val="0%"/>
                  </a:scrgbClr>
                </a:highlight>
              </a:rPr>
              <a:t>Yards / Attempts / Receptions / Touchdowns per game statistics were computed to indicate dominance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2000" dirty="0">
                <a:highlight>
                  <a:scrgbClr r="0%" g="0%" b="0%">
                    <a:alpha val="0%"/>
                  </a:scrgbClr>
                </a:highlight>
              </a:rPr>
              <a:t>Yards / Touchdowns per attempt / reception were computed to indicate efficiency</a:t>
            </a:r>
          </a:p>
          <a:p>
            <a:pPr lvl="1" hangingPunct="0">
              <a:spcBef>
                <a:spcPts val="1417"/>
              </a:spcBef>
              <a:buSzPct val="75%"/>
              <a:buFont typeface="StarSymbol"/>
              <a:buChar char="–"/>
            </a:pPr>
            <a:r>
              <a:rPr lang="en-US" sz="2000" dirty="0">
                <a:highlight>
                  <a:scrgbClr r="0%" g="0%" b="0%">
                    <a:alpha val="0%"/>
                  </a:scrgbClr>
                </a:highlight>
              </a:rPr>
              <a:t>Games played remained to indicate player experience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E2A94-9015-4219-AA96-C782144A5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5421961-86CA-4973-89D2-FBB25AE8B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17"/>
    </mc:Choice>
    <mc:Fallback>
      <p:transition spd="slow" advTm="171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88A1-144A-4625-BD3B-8898FA23BE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25512" y="199476"/>
            <a:ext cx="8229600" cy="798052"/>
          </a:xfrm>
        </p:spPr>
        <p:txBody>
          <a:bodyPr>
            <a:normAutofit fontScale="90%"/>
          </a:bodyPr>
          <a:lstStyle/>
          <a:p>
            <a:pPr lvl="0"/>
            <a:r>
              <a:rPr lang="en-US" sz="4000" dirty="0"/>
              <a:t>Results - Principal </a:t>
            </a:r>
            <a:r>
              <a:rPr lang="en-US" sz="4400" dirty="0"/>
              <a:t>Component</a:t>
            </a:r>
            <a:r>
              <a:rPr lang="en-US" sz="4000" dirty="0"/>
              <a:t>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4B0436-926C-4810-A986-5504D8F02097}"/>
              </a:ext>
            </a:extLst>
          </p:cNvPr>
          <p:cNvGraphicFramePr>
            <a:graphicFrameLocks noGrp="1"/>
          </p:cNvGraphicFramePr>
          <p:nvPr/>
        </p:nvGraphicFramePr>
        <p:xfrm>
          <a:off x="486000" y="1599480"/>
          <a:ext cx="4572360" cy="5760720"/>
        </p:xfrm>
        <a:graphic>
          <a:graphicData uri="http://purl.oclc.org/ooxml/drawingml/table">
            <a:tbl>
              <a:tblPr firstRow="1" bandRow="1"/>
              <a:tblGrid>
                <a:gridCol w="1524240">
                  <a:extLst>
                    <a:ext uri="{9D8B030D-6E8A-4147-A177-3AD203B41FA5}">
                      <a16:colId xmlns:a16="http://schemas.microsoft.com/office/drawing/2014/main" val="4169380902"/>
                    </a:ext>
                  </a:extLst>
                </a:gridCol>
                <a:gridCol w="1524240">
                  <a:extLst>
                    <a:ext uri="{9D8B030D-6E8A-4147-A177-3AD203B41FA5}">
                      <a16:colId xmlns:a16="http://schemas.microsoft.com/office/drawing/2014/main" val="1110983321"/>
                    </a:ext>
                  </a:extLst>
                </a:gridCol>
                <a:gridCol w="1523880">
                  <a:extLst>
                    <a:ext uri="{9D8B030D-6E8A-4147-A177-3AD203B41FA5}">
                      <a16:colId xmlns:a16="http://schemas.microsoft.com/office/drawing/2014/main" val="3589914360"/>
                    </a:ext>
                  </a:extLst>
                </a:gridCol>
              </a:tblGrid>
              <a:tr h="605880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en-US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en-US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RB EVR Cumulative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en-US" sz="18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WR EVR Cumulative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59316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0.24857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0.246936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7309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0.393652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0.430913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8623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0.501476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0.533977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52888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0.585316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0.60974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34306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0.64412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0.677979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9906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0.696157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0.727188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65905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0.738346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0.766527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31916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0.769736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0.803012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1428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0.796587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0.83163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617186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0.822348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0.858572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08909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0.84688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0.882502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281409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0.86816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0.902146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65509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0.887504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183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c14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Noto Sans CJK SC Regular" pitchFamily="2"/>
                          <a:cs typeface="FreeSans" pitchFamily="2"/>
                        </a:rPr>
                        <a:t>0.9045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210180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5B615A-D3C6-4A3F-AAFC-385AF242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24786-E19D-42AC-AF4D-48148CDFF1D5}"/>
              </a:ext>
            </a:extLst>
          </p:cNvPr>
          <p:cNvSpPr txBox="1"/>
          <p:nvPr/>
        </p:nvSpPr>
        <p:spPr>
          <a:xfrm>
            <a:off x="5134265" y="1599480"/>
            <a:ext cx="39382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dirty="0">
                <a:ea typeface="Noto Sans CJK SC Regular" pitchFamily="2"/>
                <a:cs typeface="FreeSans" pitchFamily="2"/>
              </a:rPr>
              <a:t>The cumulative explained variance ratios resulting from principal component analysis on both RBs and WRs are shown to the left</a:t>
            </a:r>
          </a:p>
          <a:p>
            <a:pPr lvl="0" hangingPunct="0">
              <a:buSzPct val="45%"/>
            </a:pPr>
            <a:endParaRPr lang="en-US" dirty="0">
              <a:ea typeface="Noto Sans CJK SC Regular" pitchFamily="2"/>
              <a:cs typeface="FreeSans" pitchFamily="2"/>
            </a:endParaRPr>
          </a:p>
          <a:p>
            <a:pPr marL="285750" lvl="0" indent="-285750" hangingPunct="0">
              <a:buSzPct val="45%"/>
              <a:buFont typeface="Arial" panose="020B0604020202020204" pitchFamily="34" charset="0"/>
              <a:buChar char="•"/>
            </a:pPr>
            <a:r>
              <a:rPr lang="en-US" dirty="0">
                <a:ea typeface="Noto Sans CJK SC Regular" pitchFamily="2"/>
                <a:cs typeface="FreeSans" pitchFamily="2"/>
              </a:rPr>
              <a:t>For both RBs and WRs 9 components were selected to perform further factor analysis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24F0EB3-B3FC-4625-971A-2FA69B27D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863" y="691991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64"/>
    </mc:Choice>
    <mc:Fallback>
      <p:transition spd="slow" advTm="57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purl.oclc.org/ooxml/drawingml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%">
              <a:schemeClr val="phClr">
                <a:tint val="65%"/>
                <a:lumMod val="110%"/>
              </a:schemeClr>
            </a:gs>
            <a:gs pos="88%">
              <a:schemeClr val="phClr">
                <a:tint val="90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6%"/>
                <a:lumMod val="100%"/>
              </a:schemeClr>
            </a:gs>
            <a:gs pos="78%">
              <a:schemeClr val="phClr">
                <a:shade val="94%"/>
                <a:lumMod val="94%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0%"/>
                <a:lumMod val="104%"/>
              </a:schemeClr>
            </a:gs>
            <a:gs pos="94%">
              <a:schemeClr val="phClr">
                <a:shade val="96%"/>
                <a:lumMod val="82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tint val="90%"/>
                <a:lumMod val="110%"/>
              </a:schemeClr>
            </a:gs>
            <a:gs pos="100%">
              <a:schemeClr val="phClr">
                <a:shade val="94%"/>
                <a:lumMod val="96%"/>
              </a:schemeClr>
            </a:gs>
          </a:gsLst>
          <a:path path="circle">
            <a:fillToRect l="50%" t="50%" r="100%" b="100%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Facet</Template>
  <TotalTime>379</TotalTime>
  <Words>1024</Words>
  <Application>Microsoft Office PowerPoint</Application>
  <PresentationFormat>Widescreen</PresentationFormat>
  <Paragraphs>217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Liberation Sans</vt:lpstr>
      <vt:lpstr>Liberation Serif</vt:lpstr>
      <vt:lpstr>StarSymbol</vt:lpstr>
      <vt:lpstr>Trebuchet MS</vt:lpstr>
      <vt:lpstr>Wingdings 3</vt:lpstr>
      <vt:lpstr>Facet</vt:lpstr>
      <vt:lpstr>NFL Draft Linear Regression Analysis</vt:lpstr>
      <vt:lpstr>Outline</vt:lpstr>
      <vt:lpstr>Research Question</vt:lpstr>
      <vt:lpstr>Data</vt:lpstr>
      <vt:lpstr>Methodology – Analysis Steps</vt:lpstr>
      <vt:lpstr>Methodology – Transforming Rank</vt:lpstr>
      <vt:lpstr>Methodology – Encoding Categorical Variables</vt:lpstr>
      <vt:lpstr>Methodology – Normalizing Individual Statistics</vt:lpstr>
      <vt:lpstr>Results - Principal Component Analysis</vt:lpstr>
      <vt:lpstr>RB Results – Factor Analysis</vt:lpstr>
      <vt:lpstr>RB Results – Linear Regression</vt:lpstr>
      <vt:lpstr>WR Results – Factor Analysis</vt:lpstr>
      <vt:lpstr>WR Results – Linear Regression</vt:lpstr>
      <vt:lpstr>Conclusion – Overall Findings</vt:lpstr>
      <vt:lpstr>Conclusion - RB vs WR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Draft Linear Regression Analysis</dc:title>
  <dc:creator>Haley, Samuel J (US)</dc:creator>
  <cp:keywords>Unrestricted</cp:keywords>
  <cp:lastModifiedBy>Haley, Samuel J</cp:lastModifiedBy>
  <cp:revision>31</cp:revision>
  <dcterms:created xsi:type="dcterms:W3CDTF">2020-05-02T15:15:11Z</dcterms:created>
  <dcterms:modified xsi:type="dcterms:W3CDTF">2020-05-05T03:37:23Z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LM SIP Document Sensitivity">
    <vt:lpwstr/>
  </property>
  <property fmtid="{D5CDD505-2E9C-101B-9397-08002B2CF9AE}" pid="3" name="Document Author">
    <vt:lpwstr>ACCT04\e313655</vt:lpwstr>
  </property>
  <property fmtid="{D5CDD505-2E9C-101B-9397-08002B2CF9AE}" pid="4" name="Document Sensitivity">
    <vt:lpwstr>1</vt:lpwstr>
  </property>
  <property fmtid="{D5CDD505-2E9C-101B-9397-08002B2CF9AE}" pid="5" name="ThirdParty">
    <vt:lpwstr/>
  </property>
  <property fmtid="{D5CDD505-2E9C-101B-9397-08002B2CF9AE}" pid="6" name="OCI Restriction">
    <vt:bool>false</vt:bool>
  </property>
  <property fmtid="{D5CDD505-2E9C-101B-9397-08002B2CF9AE}" pid="7" name="OCI Additional Info">
    <vt:lpwstr/>
  </property>
  <property fmtid="{D5CDD505-2E9C-101B-9397-08002B2CF9AE}" pid="8" name="Allow Header Overwrite">
    <vt:bool>true</vt:bool>
  </property>
  <property fmtid="{D5CDD505-2E9C-101B-9397-08002B2CF9AE}" pid="9" name="Allow Footer Overwrite">
    <vt:bool>true</vt:bool>
  </property>
  <property fmtid="{D5CDD505-2E9C-101B-9397-08002B2CF9AE}" pid="10" name="Multiple Selected">
    <vt:lpwstr>-1</vt:lpwstr>
  </property>
  <property fmtid="{D5CDD505-2E9C-101B-9397-08002B2CF9AE}" pid="11" name="SIPLongWording">
    <vt:lpwstr>_x000d_
_x000d_
</vt:lpwstr>
  </property>
  <property fmtid="{D5CDD505-2E9C-101B-9397-08002B2CF9AE}" pid="12" name="ExpCountry">
    <vt:lpwstr/>
  </property>
</Properties>
</file>